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87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8" r:id="rId21"/>
    <p:sldId id="278" r:id="rId22"/>
    <p:sldId id="28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E4499"/>
    <a:srgbClr val="F44311"/>
    <a:srgbClr val="0063B1"/>
    <a:srgbClr val="232E5B"/>
    <a:srgbClr val="0064B2"/>
    <a:srgbClr val="000000"/>
    <a:srgbClr val="E5B73D"/>
    <a:srgbClr val="CD0044"/>
    <a:srgbClr val="4D92BC"/>
    <a:srgbClr val="6A7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 autoAdjust="0"/>
    <p:restoredTop sz="97229" autoAdjust="0"/>
  </p:normalViewPr>
  <p:slideViewPr>
    <p:cSldViewPr snapToGrid="0">
      <p:cViewPr varScale="1">
        <p:scale>
          <a:sx n="109" d="100"/>
          <a:sy n="109" d="100"/>
        </p:scale>
        <p:origin x="-432" y="-96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6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D.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Atoms </a:t>
            </a:r>
            <a:r>
              <a:rPr lang="en-US" dirty="0">
                <a:ea typeface="Batang" charset="0"/>
                <a:cs typeface="Batang" charset="0"/>
              </a:rPr>
              <a:t>are manufactured in plants and in humans during pregnancy</a:t>
            </a:r>
            <a:r>
              <a:rPr lang="en-US" dirty="0" smtClean="0">
                <a:ea typeface="Batang" charset="0"/>
                <a:cs typeface="Batang" charset="0"/>
              </a:rPr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D.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Atoms </a:t>
            </a:r>
            <a:r>
              <a:rPr lang="en-US" dirty="0">
                <a:ea typeface="Batang" charset="0"/>
                <a:cs typeface="Batang" charset="0"/>
              </a:rPr>
              <a:t>are manufactured in plants and in humans during pregnancy</a:t>
            </a:r>
            <a:r>
              <a:rPr lang="en-US" dirty="0" smtClean="0">
                <a:ea typeface="Batang" charset="0"/>
                <a:cs typeface="Batang" charset="0"/>
              </a:rPr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16663-B372-3E48-9F73-B21AA219DB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90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C.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Both of the above.</a:t>
            </a:r>
            <a:endParaRPr lang="en-US" dirty="0">
              <a:ea typeface="Batang" charset="0"/>
              <a:cs typeface="Batang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C. Both of the above.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56 </a:t>
            </a:r>
            <a:r>
              <a:rPr lang="en-US" dirty="0">
                <a:ea typeface="Batang" charset="0"/>
                <a:cs typeface="Batang" charset="0"/>
              </a:rPr>
              <a:t>neutrons</a:t>
            </a:r>
            <a:r>
              <a:rPr lang="en-US" dirty="0" smtClean="0">
                <a:ea typeface="Batang" charset="0"/>
                <a:cs typeface="Batang" charset="0"/>
              </a:rPr>
              <a:t>.</a:t>
            </a:r>
            <a:endParaRPr lang="en-US" dirty="0">
              <a:ea typeface="Batang" charset="0"/>
              <a:cs typeface="Batang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56 </a:t>
            </a:r>
            <a:r>
              <a:rPr lang="en-US" dirty="0">
                <a:ea typeface="Batang" charset="0"/>
                <a:cs typeface="Batang" charset="0"/>
              </a:rPr>
              <a:t>neutrons</a:t>
            </a:r>
            <a:r>
              <a:rPr lang="en-US" dirty="0" smtClean="0">
                <a:ea typeface="Batang" charset="0"/>
                <a:cs typeface="Batang" charset="0"/>
              </a:rPr>
              <a:t>.</a:t>
            </a:r>
            <a:endParaRPr lang="en-US" dirty="0">
              <a:ea typeface="Batang" charset="0"/>
              <a:cs typeface="Batang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768147" cy="10772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F44311"/>
                </a:solidFill>
              </a:defRPr>
            </a:lvl1pPr>
          </a:lstStyle>
          <a:p>
            <a:pPr lvl="0"/>
            <a:r>
              <a:rPr lang="en-US" noProof="0" dirty="0" smtClean="0"/>
              <a:t>Click to edit</a:t>
            </a:r>
            <a:br>
              <a:rPr lang="en-US" noProof="0" dirty="0" smtClean="0"/>
            </a:br>
            <a:r>
              <a:rPr lang="en-US" noProof="0" dirty="0" smtClean="0"/>
              <a:t>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F4431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Lecture 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2015 Pearson Education, Inc.</a:t>
            </a:r>
            <a:endParaRPr lang="en-GB"/>
          </a:p>
        </p:txBody>
      </p:sp>
      <p:pic>
        <p:nvPicPr>
          <p:cNvPr id="9" name="Picture 8" descr="HEWI9107_12_ec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602537"/>
            <a:ext cx="4886325" cy="625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F93D3A0-A0EF-E44D-B76E-EFC391A55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5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smtClean="0"/>
              <a:t>© 2015 Pearson Education, Inc.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2E4499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tabLst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Font typeface="Arial"/>
        <a:buChar char="•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5" y="2890391"/>
            <a:ext cx="3389402" cy="1569660"/>
          </a:xfrm>
        </p:spPr>
        <p:txBody>
          <a:bodyPr/>
          <a:lstStyle/>
          <a:p>
            <a:r>
              <a:rPr lang="en-US" dirty="0" smtClean="0"/>
              <a:t>Chapter 11: </a:t>
            </a:r>
            <a:br>
              <a:rPr lang="en-US" dirty="0" smtClean="0"/>
            </a:br>
            <a:r>
              <a:rPr lang="en-US" dirty="0" smtClean="0"/>
              <a:t>The Atomic Nature Of Matter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 Structure</a:t>
            </a:r>
            <a:endParaRPr lang="en-US"/>
          </a:p>
        </p:txBody>
      </p:sp>
      <p:sp>
        <p:nvSpPr>
          <p:cNvPr id="78745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229600" cy="4712106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Atomic structure composed of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atomic nucleus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concentration of nearly all the mass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nucleons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building block of nucleus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all are identical</a:t>
            </a:r>
          </a:p>
          <a:p>
            <a:pPr lvl="3">
              <a:lnSpc>
                <a:spcPct val="95000"/>
              </a:lnSpc>
            </a:pPr>
            <a:r>
              <a:rPr lang="en-US" dirty="0" smtClean="0"/>
              <a:t>in a neutral state—a neutron</a:t>
            </a:r>
          </a:p>
          <a:p>
            <a:pPr lvl="3">
              <a:lnSpc>
                <a:spcPct val="95000"/>
              </a:lnSpc>
            </a:pPr>
            <a:r>
              <a:rPr lang="en-US" dirty="0" smtClean="0"/>
              <a:t>in a positively charged state—a proton</a:t>
            </a:r>
          </a:p>
          <a:p>
            <a:pPr lvl="4">
              <a:lnSpc>
                <a:spcPct val="95000"/>
              </a:lnSpc>
            </a:pPr>
            <a:r>
              <a:rPr lang="en-US" dirty="0" smtClean="0"/>
              <a:t>positive charges repel positive charges and attract negative charges 		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quarks—particles that make up a nucleon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37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Elements</a:t>
            </a:r>
            <a:endParaRPr lang="en-US"/>
          </a:p>
        </p:txBody>
      </p:sp>
      <p:sp>
        <p:nvSpPr>
          <p:cNvPr id="78848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229600" cy="472668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Atoms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Refer to particles that make up a substance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Elemental substance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Composed of only one kind of atom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Lightest and most abundant is hydrogen.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To date, about 115 are known.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90 occur in nature.</a:t>
            </a:r>
          </a:p>
          <a:p>
            <a:pPr lvl="2">
              <a:lnSpc>
                <a:spcPct val="95000"/>
              </a:lnSpc>
            </a:pPr>
            <a:r>
              <a:rPr lang="en-US" dirty="0" smtClean="0"/>
              <a:t>Others produced in laboratory are unstable.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Words </a:t>
            </a:r>
            <a:r>
              <a:rPr lang="en-US" i="1" dirty="0" smtClean="0"/>
              <a:t>atom</a:t>
            </a:r>
            <a:r>
              <a:rPr lang="en-US" dirty="0" smtClean="0"/>
              <a:t> and </a:t>
            </a:r>
            <a:r>
              <a:rPr lang="en-US" i="1" dirty="0" smtClean="0"/>
              <a:t>element</a:t>
            </a:r>
            <a:r>
              <a:rPr lang="en-US" dirty="0" smtClean="0"/>
              <a:t> can be used interchangeably.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21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1_08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20" y="2624672"/>
            <a:ext cx="5142828" cy="4037082"/>
          </a:xfrm>
          <a:prstGeom prst="rect">
            <a:avLst/>
          </a:prstGeom>
        </p:spPr>
      </p:pic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Elements</a:t>
            </a:r>
            <a:endParaRPr lang="en-US"/>
          </a:p>
        </p:txBody>
      </p:sp>
      <p:sp>
        <p:nvSpPr>
          <p:cNvPr id="78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Composition of living things include these </a:t>
            </a:r>
            <a:br>
              <a:rPr lang="en-US" dirty="0" smtClean="0"/>
            </a:br>
            <a:r>
              <a:rPr lang="en-US" dirty="0" smtClean="0"/>
              <a:t>5 elements:</a:t>
            </a:r>
          </a:p>
          <a:p>
            <a:pPr lvl="1"/>
            <a:r>
              <a:rPr lang="en-US" dirty="0" smtClean="0"/>
              <a:t>Oxygen </a:t>
            </a:r>
          </a:p>
          <a:p>
            <a:pPr lvl="1"/>
            <a:r>
              <a:rPr lang="en-US" dirty="0" smtClean="0"/>
              <a:t>Carbon </a:t>
            </a:r>
          </a:p>
          <a:p>
            <a:pPr lvl="1"/>
            <a:r>
              <a:rPr lang="en-US" dirty="0" smtClean="0"/>
              <a:t>Hydrogen </a:t>
            </a:r>
          </a:p>
          <a:p>
            <a:pPr lvl="1"/>
            <a:r>
              <a:rPr lang="en-US" dirty="0" smtClean="0"/>
              <a:t>Nitrogen </a:t>
            </a:r>
          </a:p>
          <a:p>
            <a:pPr lvl="1"/>
            <a:r>
              <a:rPr lang="en-US" dirty="0" smtClean="0"/>
              <a:t>Calcium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4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Periodic Table of the Elements</a:t>
            </a:r>
            <a:endParaRPr lang="en-US"/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Periodic table:</a:t>
            </a:r>
          </a:p>
          <a:p>
            <a:pPr lvl="1"/>
            <a:r>
              <a:rPr lang="en-US" dirty="0" smtClean="0"/>
              <a:t>A chart (chemist</a:t>
            </a:r>
            <a:r>
              <a:rPr lang="fr-FR" altLang="ja-JP" dirty="0" smtClean="0"/>
              <a:t>'</a:t>
            </a:r>
            <a:r>
              <a:rPr lang="en-US" dirty="0" smtClean="0"/>
              <a:t>s road map) of elements arranged by atomic number</a:t>
            </a:r>
          </a:p>
          <a:p>
            <a:pPr lvl="2"/>
            <a:r>
              <a:rPr lang="en-US" dirty="0" smtClean="0"/>
              <a:t>Classified by the number of protons in the nucleus</a:t>
            </a:r>
          </a:p>
          <a:p>
            <a:pPr lvl="1"/>
            <a:r>
              <a:rPr lang="en-US" dirty="0" smtClean="0"/>
              <a:t>Arranged from left to right</a:t>
            </a:r>
          </a:p>
          <a:p>
            <a:pPr lvl="2"/>
            <a:r>
              <a:rPr lang="en-US" dirty="0" smtClean="0"/>
              <a:t>Each having one more proton and electron than the preceding element</a:t>
            </a:r>
          </a:p>
          <a:p>
            <a:pPr lvl="2"/>
            <a:r>
              <a:rPr lang="en-US" dirty="0" smtClean="0"/>
              <a:t>On the far right, outer shells are filled to capacity, known as noble gases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1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1_0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9"/>
          <a:stretch/>
        </p:blipFill>
        <p:spPr>
          <a:xfrm>
            <a:off x="266700" y="1195116"/>
            <a:ext cx="8601456" cy="5349240"/>
          </a:xfrm>
          <a:prstGeom prst="rect">
            <a:avLst/>
          </a:prstGeom>
        </p:spPr>
      </p:pic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 of the Elements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453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Relative Sizes of Atoms</a:t>
            </a:r>
            <a:endParaRPr lang="en-US"/>
          </a:p>
        </p:txBody>
      </p:sp>
      <p:sp>
        <p:nvSpPr>
          <p:cNvPr id="79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Diameters of the outer electron shells:</a:t>
            </a:r>
          </a:p>
          <a:p>
            <a:pPr lvl="1"/>
            <a:r>
              <a:rPr lang="en-US" dirty="0" smtClean="0"/>
              <a:t>are determined by the amount of electrical charge in nucleus.</a:t>
            </a:r>
          </a:p>
          <a:p>
            <a:pPr lvl="1"/>
            <a:r>
              <a:rPr lang="en-US" dirty="0" smtClean="0"/>
              <a:t>gradually decrease from left to right across the periodic table.</a:t>
            </a:r>
          </a:p>
          <a:p>
            <a:r>
              <a:rPr lang="en-US" dirty="0" smtClean="0"/>
              <a:t>As nuclear charge increases and electrons are added to outer orbits, the inner orbit shrinks.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83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1_10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3"/>
          <a:stretch/>
        </p:blipFill>
        <p:spPr>
          <a:xfrm>
            <a:off x="266700" y="1396756"/>
            <a:ext cx="8601456" cy="4946904"/>
          </a:xfrm>
          <a:prstGeom prst="rect">
            <a:avLst/>
          </a:prstGeom>
        </p:spPr>
      </p:pic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Relative Sizes of Atoms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7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 and Isotopes</a:t>
            </a:r>
            <a:endParaRPr lang="en-US" dirty="0"/>
          </a:p>
        </p:txBody>
      </p:sp>
      <p:sp>
        <p:nvSpPr>
          <p:cNvPr id="79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ion is a charged atom.</a:t>
            </a:r>
          </a:p>
          <a:p>
            <a:pPr lvl="1"/>
            <a:r>
              <a:rPr lang="en-US" dirty="0" smtClean="0"/>
              <a:t>Positive ion has deficiency of electrons.</a:t>
            </a:r>
          </a:p>
          <a:p>
            <a:pPr lvl="1"/>
            <a:r>
              <a:rPr lang="en-US" dirty="0" smtClean="0"/>
              <a:t>Negative ion has an excess of electrons.</a:t>
            </a:r>
          </a:p>
          <a:p>
            <a:r>
              <a:rPr lang="en-US" dirty="0" smtClean="0"/>
              <a:t>Isotopes:</a:t>
            </a:r>
          </a:p>
          <a:p>
            <a:pPr lvl="1"/>
            <a:r>
              <a:rPr lang="en-US" dirty="0" smtClean="0"/>
              <a:t>Atoms of the same element with different numbers of neutrons</a:t>
            </a:r>
          </a:p>
          <a:p>
            <a:pPr lvl="1"/>
            <a:r>
              <a:rPr lang="en-US" dirty="0" smtClean="0"/>
              <a:t>Identical behavior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414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Isotopes</a:t>
            </a:r>
            <a:endParaRPr lang="en-US"/>
          </a:p>
        </p:txBody>
      </p:sp>
      <p:sp>
        <p:nvSpPr>
          <p:cNvPr id="79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Protons in nucleus matches electrons around nucleus, but not necessarily neutrons.</a:t>
            </a:r>
          </a:p>
          <a:p>
            <a:r>
              <a:rPr lang="en-US" sz="2400" dirty="0" smtClean="0"/>
              <a:t>Isotopes:</a:t>
            </a:r>
          </a:p>
          <a:p>
            <a:pPr lvl="1"/>
            <a:r>
              <a:rPr lang="en-US" sz="2400" dirty="0" smtClean="0"/>
              <a:t>Atoms of the same element with different numbers of neutrons</a:t>
            </a:r>
          </a:p>
          <a:p>
            <a:pPr lvl="1"/>
            <a:r>
              <a:rPr lang="en-US" sz="2400" dirty="0" smtClean="0"/>
              <a:t>Identical behavior</a:t>
            </a:r>
          </a:p>
          <a:p>
            <a:pPr lvl="1"/>
            <a:r>
              <a:rPr lang="en-US" sz="2400" dirty="0" smtClean="0"/>
              <a:t>Identified by their mass number (total number of protons and neutrons in the nucleus or number of nucleons)</a:t>
            </a:r>
          </a:p>
          <a:p>
            <a:pPr lvl="2">
              <a:tabLst>
                <a:tab pos="2228850" algn="l"/>
              </a:tabLst>
            </a:pPr>
            <a:r>
              <a:rPr lang="en-US" sz="2000" dirty="0" smtClean="0"/>
              <a:t>Example: Iron isotope with 26 protons contain 30 neutrons.</a:t>
            </a:r>
            <a:br>
              <a:rPr lang="en-US" sz="2000" dirty="0" smtClean="0"/>
            </a:br>
            <a:r>
              <a:rPr lang="en-US" sz="2000" dirty="0" smtClean="0"/>
              <a:t>	Mass number is number 56, referred to as iron-56.</a:t>
            </a:r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853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smtClean="0"/>
              <a:t>Isotopes </a:t>
            </a:r>
            <a:br>
              <a:rPr lang="en-US" smtClean="0"/>
            </a:br>
            <a:r>
              <a:rPr lang="en-US" smtClean="0"/>
              <a:t>CHECK YOUR NEIGHBOR</a:t>
            </a:r>
            <a:endParaRPr lang="en-US" dirty="0"/>
          </a:p>
        </p:txBody>
      </p:sp>
      <p:sp>
        <p:nvSpPr>
          <p:cNvPr id="79667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229600" cy="47121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atomic number of an element matches the number of</a:t>
            </a:r>
            <a:endParaRPr lang="en-US" sz="2000" dirty="0"/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protons in the nucleus of an atom.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electrons in a neutral atom.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  <a:endParaRPr lang="en-US" sz="24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3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lecture will help you understand: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Atomic Hypothesis</a:t>
            </a:r>
          </a:p>
          <a:p>
            <a:r>
              <a:rPr lang="en-US" sz="2000" dirty="0" smtClean="0"/>
              <a:t>Characteristics of Atoms</a:t>
            </a:r>
          </a:p>
          <a:p>
            <a:r>
              <a:rPr lang="en-US" sz="2000" dirty="0" smtClean="0"/>
              <a:t>Atomic Imagery</a:t>
            </a:r>
          </a:p>
          <a:p>
            <a:r>
              <a:rPr lang="en-US" sz="2000" dirty="0" smtClean="0"/>
              <a:t>Atomic Structure</a:t>
            </a:r>
          </a:p>
          <a:p>
            <a:r>
              <a:rPr lang="en-US" sz="2000" dirty="0" smtClean="0"/>
              <a:t>The Elements</a:t>
            </a:r>
          </a:p>
          <a:p>
            <a:r>
              <a:rPr lang="en-US" sz="2000" dirty="0" smtClean="0"/>
              <a:t>The Periodic Table of Elements</a:t>
            </a:r>
          </a:p>
          <a:p>
            <a:r>
              <a:rPr lang="en-US" sz="2000" dirty="0" smtClean="0"/>
              <a:t>Relative Sizes of Atoms</a:t>
            </a:r>
          </a:p>
          <a:p>
            <a:r>
              <a:rPr lang="en-US" sz="2000" dirty="0" smtClean="0"/>
              <a:t>Isotopes</a:t>
            </a:r>
          </a:p>
          <a:p>
            <a:r>
              <a:rPr lang="en-US" sz="2000" dirty="0" smtClean="0"/>
              <a:t>Compounds and Mixtures</a:t>
            </a:r>
          </a:p>
          <a:p>
            <a:r>
              <a:rPr lang="en-US" sz="2000" dirty="0" smtClean="0"/>
              <a:t>Molecules</a:t>
            </a:r>
          </a:p>
          <a:p>
            <a:r>
              <a:rPr lang="en-US" sz="2000" dirty="0" smtClean="0"/>
              <a:t>Antimatter</a:t>
            </a:r>
          </a:p>
          <a:p>
            <a:r>
              <a:rPr lang="en-US" sz="2000" dirty="0" smtClean="0"/>
              <a:t>Dark Matter</a:t>
            </a:r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2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smtClean="0"/>
              <a:t>Isotopes </a:t>
            </a:r>
            <a:br>
              <a:rPr lang="en-US" smtClean="0"/>
            </a:br>
            <a:r>
              <a:rPr lang="en-US" smtClean="0"/>
              <a:t>CHECK YOUR ANSWER</a:t>
            </a:r>
            <a:endParaRPr lang="en-US" dirty="0"/>
          </a:p>
        </p:txBody>
      </p:sp>
      <p:sp>
        <p:nvSpPr>
          <p:cNvPr id="79667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229600" cy="47121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atomic number of an element matches the number of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protons in the nucleus of an atom.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electrons in a neutral atom.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Both of the above.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/>
              <a:t>Comment: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When the atomic number doesn</a:t>
            </a:r>
            <a:r>
              <a:rPr lang="fr-FR" sz="2400" dirty="0" smtClean="0"/>
              <a:t>'</a:t>
            </a:r>
            <a:r>
              <a:rPr lang="en-US" sz="2400" dirty="0" smtClean="0"/>
              <a:t>t match the number of electrons, the atom is an ion.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18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Isotopes </a:t>
            </a:r>
            <a:br>
              <a:rPr lang="en-US" dirty="0" smtClean="0"/>
            </a:br>
            <a:r>
              <a:rPr lang="en-US" dirty="0" smtClean="0"/>
              <a:t>CHECK YOUR NEIGHBOR</a:t>
            </a:r>
            <a:endParaRPr lang="en-US" dirty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503135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nucleus with an atomic number of 44 and a mass number of 100 must have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44 neutrons.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56 neutrons.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100 neutrons.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above.</a:t>
            </a:r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90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Isotopes 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</a:t>
            </a:r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503135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nucleus with an atomic number of 44 and a mass number of 100 must have</a:t>
            </a:r>
          </a:p>
          <a:p>
            <a:pPr marL="0" indent="0">
              <a:buNone/>
            </a:pPr>
            <a:endParaRPr lang="en-US" sz="15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44 neutrons.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56 neutrons.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100 neutrons.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above.</a:t>
            </a:r>
          </a:p>
          <a:p>
            <a:pPr marL="0" indent="0">
              <a:buNone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Comment:</a:t>
            </a:r>
          </a:p>
          <a:p>
            <a:pPr marL="0" indent="0">
              <a:buNone/>
            </a:pPr>
            <a:r>
              <a:rPr lang="en-US" sz="2000" dirty="0"/>
              <a:t>Be sure to distinguish between </a:t>
            </a:r>
            <a:r>
              <a:rPr lang="en-US" sz="2000" i="1" dirty="0"/>
              <a:t>neutron</a:t>
            </a:r>
            <a:r>
              <a:rPr lang="en-US" sz="2000" dirty="0"/>
              <a:t> and </a:t>
            </a:r>
            <a:r>
              <a:rPr lang="en-US" sz="2000" i="1" dirty="0"/>
              <a:t>nucleon</a:t>
            </a:r>
            <a:r>
              <a:rPr lang="en-US" sz="2000" dirty="0"/>
              <a:t>. Of the 100 nucleons in the nucleus, 56 are neutrons. A neutron </a:t>
            </a:r>
            <a:r>
              <a:rPr lang="en-US" sz="2000" i="1" dirty="0"/>
              <a:t>is</a:t>
            </a:r>
            <a:r>
              <a:rPr lang="en-US" sz="2000" dirty="0"/>
              <a:t> a nucleon, as is a proton.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16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Compounds and Mixtures</a:t>
            </a:r>
            <a:endParaRPr lang="en-US"/>
          </a:p>
        </p:txBody>
      </p:sp>
      <p:sp>
        <p:nvSpPr>
          <p:cNvPr id="80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When atoms of different elements bond to one another, they make a </a:t>
            </a:r>
            <a:r>
              <a:rPr lang="en-US" sz="2400" b="1" dirty="0" smtClean="0"/>
              <a:t>compound.</a:t>
            </a:r>
          </a:p>
          <a:p>
            <a:pPr lvl="1"/>
            <a:r>
              <a:rPr lang="en-US" sz="2400" dirty="0" smtClean="0"/>
              <a:t>A compound is different from the elements from which it is made.</a:t>
            </a:r>
          </a:p>
          <a:p>
            <a:pPr lvl="1"/>
            <a:r>
              <a:rPr lang="en-US" sz="2400" dirty="0" smtClean="0"/>
              <a:t>It can only be separated into its constituent elements by chemical means.</a:t>
            </a:r>
          </a:p>
          <a:p>
            <a:pPr lvl="1"/>
            <a:r>
              <a:rPr lang="en-US" sz="2400" dirty="0" smtClean="0"/>
              <a:t>Example: Salt (a compound of sodium and chlorine)</a:t>
            </a:r>
          </a:p>
          <a:p>
            <a:r>
              <a:rPr lang="en-US" sz="2400" dirty="0" smtClean="0"/>
              <a:t>A substance that is mixed together without chemically bonding is called a </a:t>
            </a:r>
            <a:r>
              <a:rPr lang="en-US" sz="2400" b="1" dirty="0" smtClean="0"/>
              <a:t>mixture.</a:t>
            </a:r>
          </a:p>
          <a:p>
            <a:pPr lvl="1"/>
            <a:r>
              <a:rPr lang="en-US" sz="2400" dirty="0" smtClean="0"/>
              <a:t>Example: Air (a mixture of several gases)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17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Molecules</a:t>
            </a:r>
            <a:endParaRPr lang="en-US"/>
          </a:p>
        </p:txBody>
      </p:sp>
      <p:sp>
        <p:nvSpPr>
          <p:cNvPr id="80486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Molecules</a:t>
            </a:r>
          </a:p>
          <a:p>
            <a:pPr lvl="1"/>
            <a:r>
              <a:rPr lang="en-US" dirty="0" smtClean="0"/>
              <a:t>Two or more atoms bonded together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/>
              <a:t> </a:t>
            </a:r>
            <a:r>
              <a:rPr lang="en-US" dirty="0" smtClean="0"/>
              <a:t>(ammonia)</a:t>
            </a:r>
          </a:p>
          <a:p>
            <a:pPr lvl="2"/>
            <a:r>
              <a:rPr lang="en-US" dirty="0" smtClean="0"/>
              <a:t>3 atoms of hydrogen and 1 atom of nitrogen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  <p:pic>
        <p:nvPicPr>
          <p:cNvPr id="13" name="Picture 12" descr="11_15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/>
        </p:blipFill>
        <p:spPr>
          <a:xfrm>
            <a:off x="266700" y="4540940"/>
            <a:ext cx="8601456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2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Molecules</a:t>
            </a:r>
            <a:endParaRPr lang="en-US"/>
          </a:p>
        </p:txBody>
      </p:sp>
      <p:sp>
        <p:nvSpPr>
          <p:cNvPr id="805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reaction:</a:t>
            </a:r>
          </a:p>
          <a:p>
            <a:pPr lvl="1"/>
            <a:r>
              <a:rPr lang="en-US" dirty="0" smtClean="0"/>
              <a:t>A process in which atoms rearrange to form different molecules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Pulling molecules apart requires energy.</a:t>
            </a:r>
          </a:p>
          <a:p>
            <a:pPr lvl="3"/>
            <a:r>
              <a:rPr lang="en-US" dirty="0" smtClean="0"/>
              <a:t>During photosynthesis, sunlight</a:t>
            </a:r>
            <a:r>
              <a:rPr lang="fr-FR" altLang="ja-JP" dirty="0" smtClean="0"/>
              <a:t>'</a:t>
            </a:r>
            <a:r>
              <a:rPr lang="en-US" dirty="0" smtClean="0"/>
              <a:t>s energy breaks bonds of CO</a:t>
            </a:r>
            <a:r>
              <a:rPr lang="en-US" baseline="-25000" dirty="0" smtClean="0"/>
              <a:t>2</a:t>
            </a:r>
            <a:r>
              <a:rPr lang="en-US" dirty="0" smtClean="0"/>
              <a:t> to produce O</a:t>
            </a:r>
            <a:r>
              <a:rPr lang="en-US" baseline="-25000" dirty="0"/>
              <a:t>2</a:t>
            </a:r>
            <a:r>
              <a:rPr lang="en-US" dirty="0" smtClean="0"/>
              <a:t> and C.</a:t>
            </a:r>
          </a:p>
          <a:p>
            <a:pPr lvl="2"/>
            <a:r>
              <a:rPr lang="en-US" dirty="0" smtClean="0"/>
              <a:t>Combining atoms releases energy.</a:t>
            </a:r>
          </a:p>
          <a:p>
            <a:pPr lvl="3"/>
            <a:r>
              <a:rPr lang="en-US" dirty="0" smtClean="0"/>
              <a:t>Oxygen atoms combine with iron atoms to form rust.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604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1_16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3325556" y="4371921"/>
            <a:ext cx="2492888" cy="2436442"/>
          </a:xfrm>
          <a:prstGeom prst="rect">
            <a:avLst/>
          </a:prstGeom>
        </p:spPr>
      </p:pic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Antimatter</a:t>
            </a:r>
            <a:endParaRPr lang="en-US"/>
          </a:p>
        </p:txBody>
      </p:sp>
      <p:sp>
        <p:nvSpPr>
          <p:cNvPr id="806915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5"/>
            <a:ext cx="8536558" cy="3267358"/>
          </a:xfrm>
        </p:spPr>
        <p:txBody>
          <a:bodyPr/>
          <a:lstStyle/>
          <a:p>
            <a:r>
              <a:rPr lang="en-US" sz="2400" dirty="0" smtClean="0"/>
              <a:t>Matter:</a:t>
            </a:r>
          </a:p>
          <a:p>
            <a:pPr lvl="1"/>
            <a:r>
              <a:rPr lang="en-US" sz="2000" dirty="0" smtClean="0"/>
              <a:t>Composed of atoms with positive nuclei and negative electrons</a:t>
            </a:r>
          </a:p>
          <a:p>
            <a:r>
              <a:rPr lang="en-US" sz="2400" dirty="0" smtClean="0"/>
              <a:t>Antimatter:</a:t>
            </a:r>
          </a:p>
          <a:p>
            <a:pPr lvl="1"/>
            <a:r>
              <a:rPr lang="en-US" sz="2000" dirty="0" smtClean="0"/>
              <a:t>Composed of atoms with negative nuclei and positive electrons (positrons)</a:t>
            </a:r>
          </a:p>
          <a:p>
            <a:r>
              <a:rPr lang="en-US" sz="2400" dirty="0" smtClean="0"/>
              <a:t>Both matter and antimatter cannot exist in our environment.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575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Antimatter</a:t>
            </a:r>
            <a:endParaRPr lang="en-US"/>
          </a:p>
        </p:txBody>
      </p:sp>
      <p:sp>
        <p:nvSpPr>
          <p:cNvPr id="807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Positrons</a:t>
            </a:r>
          </a:p>
          <a:p>
            <a:pPr lvl="1"/>
            <a:r>
              <a:rPr lang="en-US" dirty="0" smtClean="0"/>
              <a:t>have the same mass as an electron but are positively charged.</a:t>
            </a:r>
          </a:p>
          <a:p>
            <a:r>
              <a:rPr lang="en-US" dirty="0" smtClean="0"/>
              <a:t>Antiprotons</a:t>
            </a:r>
          </a:p>
          <a:p>
            <a:pPr lvl="1"/>
            <a:r>
              <a:rPr lang="en-US" dirty="0" smtClean="0"/>
              <a:t>have the same mass as protons but are negatively charged.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656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Dark Matter</a:t>
            </a:r>
            <a:endParaRPr lang="en-US"/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Dark matter</a:t>
            </a:r>
          </a:p>
          <a:p>
            <a:pPr lvl="1"/>
            <a:r>
              <a:rPr lang="en-US" dirty="0" smtClean="0"/>
              <a:t>is unseen and unidentified matter very different from the elements that comprises about 23% of matter in the universe.</a:t>
            </a:r>
          </a:p>
          <a:p>
            <a:r>
              <a:rPr lang="en-US" dirty="0" smtClean="0"/>
              <a:t>Dark energy</a:t>
            </a:r>
          </a:p>
          <a:p>
            <a:pPr lvl="1"/>
            <a:r>
              <a:rPr lang="en-US" dirty="0" smtClean="0"/>
              <a:t>is an antigravity energy comprising 73% of the universe.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941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Dark Matter</a:t>
            </a:r>
            <a:endParaRPr lang="en-US"/>
          </a:p>
        </p:txBody>
      </p:sp>
      <p:sp>
        <p:nvSpPr>
          <p:cNvPr id="811011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414006" cy="4653915"/>
          </a:xfrm>
        </p:spPr>
        <p:txBody>
          <a:bodyPr/>
          <a:lstStyle/>
          <a:p>
            <a:r>
              <a:rPr lang="en-US" dirty="0" smtClean="0"/>
              <a:t>Finding the nature of the dark matter and the nature of the energy of empty space are </a:t>
            </a:r>
            <a:br>
              <a:rPr lang="en-US" dirty="0" smtClean="0"/>
            </a:br>
            <a:r>
              <a:rPr lang="en-US" dirty="0" smtClean="0"/>
              <a:t>high-priority quests in these times.</a:t>
            </a:r>
          </a:p>
          <a:p>
            <a:r>
              <a:rPr lang="en-US" dirty="0" smtClean="0"/>
              <a:t>What we will have learned by 2050 will likely dwarf all that we have ever known.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5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Atoms</a:t>
            </a:r>
            <a:endParaRPr lang="en-US"/>
          </a:p>
        </p:txBody>
      </p:sp>
      <p:sp>
        <p:nvSpPr>
          <p:cNvPr id="778243" name="Rectangle 1027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113198" cy="4653915"/>
          </a:xfrm>
        </p:spPr>
        <p:txBody>
          <a:bodyPr/>
          <a:lstStyle/>
          <a:p>
            <a:r>
              <a:rPr lang="en-US" dirty="0" smtClean="0"/>
              <a:t>"All things are made of atoms—little particles that move around in perpetual motion, attracting each other when they are a little distance apart, but repelling upon being squeezed into one another.</a:t>
            </a:r>
            <a:r>
              <a:rPr lang="en-US" altLang="ja-JP" dirty="0" smtClean="0"/>
              <a:t>"</a:t>
            </a:r>
          </a:p>
          <a:p>
            <a:pPr marL="0" indent="0" algn="r">
              <a:buNone/>
            </a:pPr>
            <a:r>
              <a:rPr lang="en-US" dirty="0" smtClean="0"/>
              <a:t>—Richard Feynman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9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Atomic Hypothesis</a:t>
            </a:r>
            <a:endParaRPr lang="en-US"/>
          </a:p>
        </p:txBody>
      </p:sp>
      <p:sp>
        <p:nvSpPr>
          <p:cNvPr id="779267" name="Rectangle 1027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336019" cy="4653915"/>
          </a:xfrm>
        </p:spPr>
        <p:txBody>
          <a:bodyPr/>
          <a:lstStyle/>
          <a:p>
            <a:r>
              <a:rPr lang="en-US" dirty="0" smtClean="0"/>
              <a:t>The idea of matter:</a:t>
            </a:r>
          </a:p>
          <a:p>
            <a:pPr lvl="1"/>
            <a:r>
              <a:rPr lang="en-US" dirty="0" smtClean="0"/>
              <a:t>First thought by Aristotle to be a combination of four elements—earth, air, fire, and water</a:t>
            </a:r>
          </a:p>
          <a:p>
            <a:pPr lvl="1"/>
            <a:r>
              <a:rPr lang="en-US" dirty="0" smtClean="0"/>
              <a:t>Thought to be composed of atoms by Greeks from the fifth century BC</a:t>
            </a:r>
          </a:p>
          <a:p>
            <a:pPr lvl="1"/>
            <a:r>
              <a:rPr lang="en-US" dirty="0" smtClean="0"/>
              <a:t>Further proposed as atoms in 1800s by meteorologists and schoolteacher John Dalton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Atomic Hypothesis</a:t>
            </a:r>
            <a:endParaRPr lang="en-US"/>
          </a:p>
        </p:txBody>
      </p:sp>
      <p:sp>
        <p:nvSpPr>
          <p:cNvPr id="7802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1827, Robert Brown, a botanist, observed collisions between visible particles and invisible atoms (Brownian motion)—later confirmed by Einstein as evidence for the existence of atoms.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1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1_01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791639" y="2111565"/>
            <a:ext cx="4025193" cy="4231253"/>
          </a:xfrm>
          <a:prstGeom prst="rect">
            <a:avLst/>
          </a:prstGeom>
        </p:spPr>
      </p:pic>
      <p:sp>
        <p:nvSpPr>
          <p:cNvPr id="781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Atoms</a:t>
            </a:r>
            <a:endParaRPr lang="en-US"/>
          </a:p>
        </p:txBody>
      </p:sp>
      <p:sp>
        <p:nvSpPr>
          <p:cNvPr id="78131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atoms:</a:t>
            </a:r>
          </a:p>
          <a:p>
            <a:pPr lvl="1"/>
            <a:r>
              <a:rPr lang="en-US" dirty="0" smtClean="0"/>
              <a:t>Incredibly tiny</a:t>
            </a:r>
          </a:p>
          <a:p>
            <a:pPr lvl="1"/>
            <a:r>
              <a:rPr lang="en-US" dirty="0" smtClean="0"/>
              <a:t>Numerous </a:t>
            </a:r>
          </a:p>
          <a:p>
            <a:pPr lvl="1"/>
            <a:r>
              <a:rPr lang="en-US" dirty="0" smtClean="0"/>
              <a:t>Perpetually in motion</a:t>
            </a:r>
          </a:p>
          <a:p>
            <a:pPr lvl="1"/>
            <a:r>
              <a:rPr lang="en-US" dirty="0" smtClean="0"/>
              <a:t>Ageless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6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Characteristics of Atoms</a:t>
            </a:r>
            <a:br>
              <a:rPr lang="en-US" dirty="0" smtClean="0"/>
            </a:br>
            <a:r>
              <a:rPr lang="en-US" dirty="0" smtClean="0"/>
              <a:t>CHECK YOUR NEIGHBOR</a:t>
            </a:r>
            <a:endParaRPr lang="en-US" dirty="0"/>
          </a:p>
        </p:txBody>
      </p:sp>
      <p:sp>
        <p:nvSpPr>
          <p:cNvPr id="78233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Which of the following are incorrect statements about the atom?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Atoms are smaller than the wavelength of visible light.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Atoms are mostly empty space, just as the solar system is mostly empty space. 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Atoms are perpetually moving.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Atoms are manufactured in plants, and in humans during pregnancy.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All are correct.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0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 smtClean="0"/>
              <a:t>Characteristics of Atoms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ANSWER</a:t>
            </a:r>
          </a:p>
        </p:txBody>
      </p:sp>
      <p:sp>
        <p:nvSpPr>
          <p:cNvPr id="78233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Which of the following are incorrect statements about the atom?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Atoms are smaller than the wavelength of visible light.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Atoms are mostly empty space, just as the solar system is mostly empty space. 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Atoms are perpetually moving.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sz="2400" b="1" dirty="0" smtClean="0"/>
              <a:t>Atoms are manufactured in plants, and in humans during pregnancy.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US" sz="2400" dirty="0" smtClean="0"/>
              <a:t>All are correct.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99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1_04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945" y="4844005"/>
            <a:ext cx="2684073" cy="1946001"/>
          </a:xfrm>
          <a:prstGeom prst="rect">
            <a:avLst/>
          </a:prstGeom>
        </p:spPr>
      </p:pic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Imagery</a:t>
            </a:r>
            <a:endParaRPr lang="en-US" dirty="0"/>
          </a:p>
        </p:txBody>
      </p:sp>
      <p:sp>
        <p:nvSpPr>
          <p:cNvPr id="78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of atoms</a:t>
            </a:r>
          </a:p>
          <a:p>
            <a:pPr lvl="1"/>
            <a:r>
              <a:rPr lang="en-US" dirty="0" smtClean="0"/>
              <a:t>Too small to be seen with visible light</a:t>
            </a:r>
          </a:p>
          <a:p>
            <a:pPr lvl="1"/>
            <a:r>
              <a:rPr lang="en-US" dirty="0" smtClean="0"/>
              <a:t>As chains of individual thorium atoms in a 1970 electron micrograph image</a:t>
            </a:r>
          </a:p>
          <a:p>
            <a:pPr lvl="1"/>
            <a:r>
              <a:rPr lang="en-US" dirty="0" smtClean="0"/>
              <a:t>Revealed as ripples in rings by scanning tunneling microscope in mid-1980s</a:t>
            </a:r>
          </a:p>
          <a:p>
            <a:pPr lvl="1"/>
            <a:r>
              <a:rPr lang="en-US" dirty="0" smtClean="0"/>
              <a:t>Classical model has a nucleus</a:t>
            </a:r>
            <a:br>
              <a:rPr lang="en-US" dirty="0" smtClean="0"/>
            </a:br>
            <a:r>
              <a:rPr lang="en-US" dirty="0" smtClean="0"/>
              <a:t>at the center, surrounded by </a:t>
            </a:r>
            <a:br>
              <a:rPr lang="en-US" dirty="0" smtClean="0"/>
            </a:br>
            <a:r>
              <a:rPr lang="en-US" dirty="0" smtClean="0"/>
              <a:t>electrons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2015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50504"/>
      </p:ext>
    </p:extLst>
  </p:cSld>
  <p:clrMapOvr>
    <a:masterClrMapping/>
  </p:clrMapOvr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920</TotalTime>
  <Words>1358</Words>
  <Application>Microsoft Macintosh PowerPoint</Application>
  <PresentationFormat>On-screen Show (4:3)</PresentationFormat>
  <Paragraphs>218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HA5Lect_template</vt:lpstr>
      <vt:lpstr>Chapter 11:  The Atomic Nature Of Matter</vt:lpstr>
      <vt:lpstr>This lecture will help you understand:</vt:lpstr>
      <vt:lpstr>Atoms</vt:lpstr>
      <vt:lpstr>The Atomic Hypothesis</vt:lpstr>
      <vt:lpstr>The Atomic Hypothesis</vt:lpstr>
      <vt:lpstr>Characteristics of Atoms</vt:lpstr>
      <vt:lpstr>Characteristics of Atoms CHECK YOUR NEIGHBOR</vt:lpstr>
      <vt:lpstr>Characteristics of Atoms CHECK YOUR ANSWER</vt:lpstr>
      <vt:lpstr>Atomic Imagery</vt:lpstr>
      <vt:lpstr>Atomic Structure</vt:lpstr>
      <vt:lpstr>The Elements</vt:lpstr>
      <vt:lpstr>The Elements</vt:lpstr>
      <vt:lpstr>Periodic Table of the Elements</vt:lpstr>
      <vt:lpstr>Periodic Table of the Elements</vt:lpstr>
      <vt:lpstr>Relative Sizes of Atoms</vt:lpstr>
      <vt:lpstr>Relative Sizes of Atoms</vt:lpstr>
      <vt:lpstr>Ions and Isotopes</vt:lpstr>
      <vt:lpstr>Isotopes</vt:lpstr>
      <vt:lpstr>Isotopes  CHECK YOUR NEIGHBOR</vt:lpstr>
      <vt:lpstr>Isotopes  CHECK YOUR ANSWER</vt:lpstr>
      <vt:lpstr>Isotopes  CHECK YOUR NEIGHBOR</vt:lpstr>
      <vt:lpstr>Isotopes  CHECK YOUR ANSWER</vt:lpstr>
      <vt:lpstr>Compounds and Mixtures</vt:lpstr>
      <vt:lpstr>Molecules</vt:lpstr>
      <vt:lpstr>Molecules</vt:lpstr>
      <vt:lpstr>Antimatter</vt:lpstr>
      <vt:lpstr>Antimatter</vt:lpstr>
      <vt:lpstr>Dark Matter</vt:lpstr>
      <vt:lpstr>Dark Matter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premedia</cp:lastModifiedBy>
  <cp:revision>111</cp:revision>
  <dcterms:created xsi:type="dcterms:W3CDTF">2007-09-26T05:29:17Z</dcterms:created>
  <dcterms:modified xsi:type="dcterms:W3CDTF">2014-04-29T13:47:02Z</dcterms:modified>
</cp:coreProperties>
</file>